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56" r:id="rId5"/>
    <p:sldId id="258" r:id="rId6"/>
    <p:sldId id="361" r:id="rId7"/>
    <p:sldId id="259" r:id="rId8"/>
    <p:sldId id="264" r:id="rId9"/>
    <p:sldId id="263" r:id="rId10"/>
    <p:sldId id="265" r:id="rId11"/>
    <p:sldId id="282" r:id="rId12"/>
    <p:sldId id="267" r:id="rId13"/>
    <p:sldId id="270" r:id="rId14"/>
    <p:sldId id="307" r:id="rId15"/>
    <p:sldId id="308" r:id="rId16"/>
    <p:sldId id="309" r:id="rId17"/>
    <p:sldId id="276" r:id="rId18"/>
    <p:sldId id="310" r:id="rId19"/>
    <p:sldId id="313" r:id="rId20"/>
    <p:sldId id="315" r:id="rId21"/>
    <p:sldId id="317" r:id="rId22"/>
    <p:sldId id="318" r:id="rId23"/>
    <p:sldId id="320" r:id="rId24"/>
    <p:sldId id="323" r:id="rId25"/>
    <p:sldId id="336" r:id="rId26"/>
    <p:sldId id="349" r:id="rId27"/>
    <p:sldId id="359" r:id="rId28"/>
    <p:sldId id="300" r:id="rId29"/>
    <p:sldId id="350" r:id="rId30"/>
    <p:sldId id="365" r:id="rId31"/>
    <p:sldId id="366" r:id="rId32"/>
    <p:sldId id="36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Clady" initials="JC" lastIdx="2" clrIdx="0">
    <p:extLst>
      <p:ext uri="{19B8F6BF-5375-455C-9EA6-DF929625EA0E}">
        <p15:presenceInfo xmlns:p15="http://schemas.microsoft.com/office/powerpoint/2012/main" userId="S::JoeClady@safetymanagementgroup.com::b75d456a-5253-4c7e-9763-933b347d6f7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8535"/>
    <a:srgbClr val="A1A8B0"/>
    <a:srgbClr val="F08534"/>
    <a:srgbClr val="414042"/>
    <a:srgbClr val="D4B694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585075-02E9-7E27-84E6-B9670DB9D597}" v="9" dt="2025-02-25T22:01:53.238"/>
    <p1510:client id="{DC834D3D-C6C8-4DBD-94CB-AB78BE3ABFE1}" v="46" dt="2025-02-25T21:05:42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33A19-C9A2-4C9B-810A-1A43DA568E97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87A19-ACDB-44F6-AC4F-35F51BDD7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0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16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27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7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 to work starting. Prior to anyone entering an excavation a competent person should determine that all hazards have been accounted for and mitigated.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any weather events. Weather events could change the layout and stability of a trench/excavation. Therefore, after all weather events the excavation should be re-inspected to determine that the weather has not caused any changes in condition.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there have been any changes in the protective system the excavation will need to be inspected again. This should include a detailed inspection of all the components of the protective system that is implemented.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needed throughout the shift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97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Surface encumbrances – these surface encumbrances could involve the following: Equipment, structures, tools, materials, soil, fill material and/or fill stone boxes.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Equipment placement – the location of the equipment can play a vital role in preventing collapses. When inspecting the CP should ensure that equipment is not located in a position that would put added stress on the belly of an excavation.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Obvious hazards – these could include material and/or water showing up inside of an excavation and/or cracks or fissures indicating the movement of the soil, etc. 	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equipment needs – example would be hydraulic hoses needing to be secured.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Mitigation measures – Inspect to ensure there have been measures implemented to mitigate any identified hazards. Such much measures could include shoring or sloping to prevent collapse.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47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UCS – Unified Soil Classification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36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Type C-60 soil" refers to a soil classification that falls between Type B and Type C soils according to OSHA standards, essentially meaning it's a moderately unstable soil that can stand upright for a short period, allowing for shoring installation, but still requires significant support due to its tendency to crumble or slide easily; it is often described as a moist, cohesive or dense granular soil with an unconfined compressive strength less than 0.5 tons per square foot.</a:t>
            </a:r>
            <a:endParaRPr lang="en-US" sz="180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0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Segoe UI" panose="020B0502040204020203" pitchFamily="34" charset="0"/>
              </a:rPr>
              <a:t>C-80 soil is a type of soil that has an equivalent weight of 80 pounds per square foot (</a:t>
            </a:r>
            <a:r>
              <a:rPr lang="en-US" sz="1800" err="1">
                <a:effectLst/>
                <a:latin typeface="Segoe UI" panose="020B0502040204020203" pitchFamily="34" charset="0"/>
              </a:rPr>
              <a:t>psf</a:t>
            </a:r>
            <a:r>
              <a:rPr lang="en-US" sz="1800">
                <a:effectLst/>
                <a:latin typeface="Segoe UI" panose="020B0502040204020203" pitchFamily="34" charset="0"/>
              </a:rPr>
              <a:t>) per foot of depth. It is a cohesive soil with a low unconfined compressive strength</a:t>
            </a:r>
            <a:endParaRPr lang="en-US" sz="1800">
              <a:effectLst/>
              <a:latin typeface="Arial" panose="020B060402020202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51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72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87A19-ACDB-44F6-AC4F-35F51BDD77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4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414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2FF9BD5-D188-4F08-A808-9CEA0C2E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133" y="4575116"/>
            <a:ext cx="7550129" cy="8229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5D7577-9A80-EDAB-A061-AF433E5635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084560-2E3C-D005-ED10-8C1D6AEB5E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1797" y="4809907"/>
            <a:ext cx="8636000" cy="1176337"/>
          </a:xfrm>
        </p:spPr>
        <p:txBody>
          <a:bodyPr>
            <a:normAutofit/>
          </a:bodyPr>
          <a:lstStyle>
            <a:lvl1pPr marL="0" indent="0">
              <a:buNone/>
              <a:defRPr sz="5400">
                <a:solidFill>
                  <a:schemeClr val="bg1"/>
                </a:solidFill>
                <a:latin typeface="Avenir LT Pro 35 Light" panose="020B0402020203020204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71892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A2D76-586A-491C-8CBF-2D4FC942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EFA53-8565-48AB-B3A1-3B3E33597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2pPr>
            <a:lvl3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3pPr>
            <a:lvl4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4pPr>
            <a:lvl5pPr>
              <a:buClr>
                <a:schemeClr val="accent1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426854-A790-C36D-8FBB-4DF0E8455BD2}"/>
              </a:ext>
            </a:extLst>
          </p:cNvPr>
          <p:cNvGrpSpPr/>
          <p:nvPr userDrawn="1"/>
        </p:nvGrpSpPr>
        <p:grpSpPr>
          <a:xfrm>
            <a:off x="-17877" y="-37045"/>
            <a:ext cx="4718063" cy="1046167"/>
            <a:chOff x="-9331" y="-37044"/>
            <a:chExt cx="4718063" cy="10461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CE9C6BA-CEF4-5036-DC36-80CD683F94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1573" y="-32645"/>
              <a:ext cx="1067159" cy="1027409"/>
            </a:xfrm>
            <a:prstGeom prst="chevron">
              <a:avLst/>
            </a:prstGeom>
          </p:spPr>
        </p:pic>
        <p:pic>
          <p:nvPicPr>
            <p:cNvPr id="6" name="Picture 5" descr="A picture containing text, indoor, shelf, full&#10;&#10;Description automatically generated">
              <a:extLst>
                <a:ext uri="{FF2B5EF4-FFF2-40B4-BE49-F238E27FC236}">
                  <a16:creationId xmlns:a16="http://schemas.microsoft.com/office/drawing/2014/main" id="{3C5FFC1D-C6CA-749B-E794-BB3D09BAC7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1" y="-18286"/>
              <a:ext cx="1650139" cy="1027409"/>
            </a:xfrm>
            <a:prstGeom prst="homePlate">
              <a:avLst/>
            </a:prstGeom>
          </p:spPr>
        </p:pic>
        <p:pic>
          <p:nvPicPr>
            <p:cNvPr id="7" name="Picture 6" descr="A picture containing outdoor, power shovel, crane, city&#10;&#10;Description automatically generated">
              <a:extLst>
                <a:ext uri="{FF2B5EF4-FFF2-40B4-BE49-F238E27FC236}">
                  <a16:creationId xmlns:a16="http://schemas.microsoft.com/office/drawing/2014/main" id="{095088D4-110A-BD9E-C4C6-A19488E5B9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57" y="-15149"/>
              <a:ext cx="1700784" cy="1007976"/>
            </a:xfrm>
            <a:prstGeom prst="chevron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4581785-C45C-3422-1D3C-42A97028FC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7090" y="-37044"/>
              <a:ext cx="1446735" cy="1027408"/>
            </a:xfrm>
            <a:prstGeom prst="chevron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9867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9F289-930B-4D8A-84E5-EDA723A6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4758"/>
            <a:ext cx="105156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02585-5D71-4CE8-A8F3-98F2C2657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39347"/>
            <a:ext cx="5181600" cy="3788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732E0-7784-43D2-B782-B20073C6B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39347"/>
            <a:ext cx="5181600" cy="37882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725917C-C3FE-3E96-FF6D-2CEF30E32360}"/>
              </a:ext>
            </a:extLst>
          </p:cNvPr>
          <p:cNvGrpSpPr/>
          <p:nvPr userDrawn="1"/>
        </p:nvGrpSpPr>
        <p:grpSpPr>
          <a:xfrm>
            <a:off x="-17877" y="-37045"/>
            <a:ext cx="4718063" cy="1046167"/>
            <a:chOff x="-9331" y="-37044"/>
            <a:chExt cx="4718063" cy="10461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878C98-5F91-2E38-3097-08F933911C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1573" y="-32645"/>
              <a:ext cx="1067159" cy="1027409"/>
            </a:xfrm>
            <a:prstGeom prst="chevron">
              <a:avLst/>
            </a:prstGeom>
          </p:spPr>
        </p:pic>
        <p:pic>
          <p:nvPicPr>
            <p:cNvPr id="7" name="Picture 6" descr="A picture containing text, indoor, shelf, full&#10;&#10;Description automatically generated">
              <a:extLst>
                <a:ext uri="{FF2B5EF4-FFF2-40B4-BE49-F238E27FC236}">
                  <a16:creationId xmlns:a16="http://schemas.microsoft.com/office/drawing/2014/main" id="{27B2BA20-AFC8-F096-FBBB-C7615B684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1" y="-18286"/>
              <a:ext cx="1650139" cy="1027409"/>
            </a:xfrm>
            <a:prstGeom prst="homePlate">
              <a:avLst/>
            </a:prstGeom>
          </p:spPr>
        </p:pic>
        <p:pic>
          <p:nvPicPr>
            <p:cNvPr id="8" name="Picture 7" descr="A picture containing outdoor, power shovel, crane, city&#10;&#10;Description automatically generated">
              <a:extLst>
                <a:ext uri="{FF2B5EF4-FFF2-40B4-BE49-F238E27FC236}">
                  <a16:creationId xmlns:a16="http://schemas.microsoft.com/office/drawing/2014/main" id="{0B76D5FF-93A6-4BBF-DE54-59A6C75C58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57" y="-15149"/>
              <a:ext cx="1700784" cy="1007976"/>
            </a:xfrm>
            <a:prstGeom prst="chevron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DBE9157-06C9-2479-92F5-D342BFAE09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7090" y="-37044"/>
              <a:ext cx="1446735" cy="1027408"/>
            </a:xfrm>
            <a:prstGeom prst="chevron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6368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4C47-E72B-464D-90F9-D3EBD1090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98845"/>
            <a:ext cx="10515600" cy="7627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A086C-3D53-47DD-AB15-0CB9FAB94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6039"/>
            <a:ext cx="5157787" cy="49184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07E93-1D9B-4A9B-8866-EA3924366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40563"/>
            <a:ext cx="5157787" cy="3433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CED35-0565-4196-A1C5-E33DC47B4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8720"/>
            <a:ext cx="5183188" cy="49184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C06E4E-609D-4604-9760-8F7AB1EFF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40563"/>
            <a:ext cx="5183188" cy="34336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5CB9571-DB4F-E184-6241-15C22DAF192A}"/>
              </a:ext>
            </a:extLst>
          </p:cNvPr>
          <p:cNvGrpSpPr/>
          <p:nvPr userDrawn="1"/>
        </p:nvGrpSpPr>
        <p:grpSpPr>
          <a:xfrm>
            <a:off x="-17877" y="-37045"/>
            <a:ext cx="4718063" cy="1046167"/>
            <a:chOff x="-9331" y="-37044"/>
            <a:chExt cx="4718063" cy="10461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F24953-AA8D-EAD6-974D-735690B418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1573" y="-32645"/>
              <a:ext cx="1067159" cy="1027409"/>
            </a:xfrm>
            <a:prstGeom prst="chevron">
              <a:avLst/>
            </a:prstGeom>
          </p:spPr>
        </p:pic>
        <p:pic>
          <p:nvPicPr>
            <p:cNvPr id="9" name="Picture 8" descr="A picture containing text, indoor, shelf, full&#10;&#10;Description automatically generated">
              <a:extLst>
                <a:ext uri="{FF2B5EF4-FFF2-40B4-BE49-F238E27FC236}">
                  <a16:creationId xmlns:a16="http://schemas.microsoft.com/office/drawing/2014/main" id="{43022B93-3083-ECE2-0E43-249385EFD2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1" y="-18286"/>
              <a:ext cx="1650139" cy="1027409"/>
            </a:xfrm>
            <a:prstGeom prst="homePlate">
              <a:avLst/>
            </a:prstGeom>
          </p:spPr>
        </p:pic>
        <p:pic>
          <p:nvPicPr>
            <p:cNvPr id="10" name="Picture 9" descr="A picture containing outdoor, power shovel, crane, city&#10;&#10;Description automatically generated">
              <a:extLst>
                <a:ext uri="{FF2B5EF4-FFF2-40B4-BE49-F238E27FC236}">
                  <a16:creationId xmlns:a16="http://schemas.microsoft.com/office/drawing/2014/main" id="{44AE11C6-2A2F-BC69-3972-E4406A7DD4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57" y="-15149"/>
              <a:ext cx="1700784" cy="1007976"/>
            </a:xfrm>
            <a:prstGeom prst="chevron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2F2B49F-5C53-6DC0-5775-2FD2AF6326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7090" y="-37044"/>
              <a:ext cx="1446735" cy="1027408"/>
            </a:xfrm>
            <a:prstGeom prst="chevron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5316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B9D57-645E-433D-9095-F5B6DB82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9BE08E-8C25-283D-55F7-9739191DB1DE}"/>
              </a:ext>
            </a:extLst>
          </p:cNvPr>
          <p:cNvGrpSpPr/>
          <p:nvPr userDrawn="1"/>
        </p:nvGrpSpPr>
        <p:grpSpPr>
          <a:xfrm>
            <a:off x="-17877" y="-37045"/>
            <a:ext cx="4718063" cy="1046167"/>
            <a:chOff x="-9331" y="-37044"/>
            <a:chExt cx="4718063" cy="10461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0E8B46-EC07-7ABD-0D8E-29DFF43064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1573" y="-32645"/>
              <a:ext cx="1067159" cy="1027409"/>
            </a:xfrm>
            <a:prstGeom prst="chevron">
              <a:avLst/>
            </a:prstGeom>
          </p:spPr>
        </p:pic>
        <p:pic>
          <p:nvPicPr>
            <p:cNvPr id="5" name="Picture 4" descr="A picture containing text, indoor, shelf, full&#10;&#10;Description automatically generated">
              <a:extLst>
                <a:ext uri="{FF2B5EF4-FFF2-40B4-BE49-F238E27FC236}">
                  <a16:creationId xmlns:a16="http://schemas.microsoft.com/office/drawing/2014/main" id="{23509918-A5E4-F5FA-B1D7-77D6CD681E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1" y="-18286"/>
              <a:ext cx="1650139" cy="1027409"/>
            </a:xfrm>
            <a:prstGeom prst="homePlate">
              <a:avLst/>
            </a:prstGeom>
          </p:spPr>
        </p:pic>
        <p:pic>
          <p:nvPicPr>
            <p:cNvPr id="6" name="Picture 5" descr="A picture containing outdoor, power shovel, crane, city&#10;&#10;Description automatically generated">
              <a:extLst>
                <a:ext uri="{FF2B5EF4-FFF2-40B4-BE49-F238E27FC236}">
                  <a16:creationId xmlns:a16="http://schemas.microsoft.com/office/drawing/2014/main" id="{77002FC5-0C3E-D388-0E0E-870242609A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57" y="-15149"/>
              <a:ext cx="1700784" cy="1007976"/>
            </a:xfrm>
            <a:prstGeom prst="chevron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F66CB1B-6A8A-246D-79F0-BF7CD49A94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7090" y="-37044"/>
              <a:ext cx="1446735" cy="1027408"/>
            </a:xfrm>
            <a:prstGeom prst="chevron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51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black logo&#10;&#10;AI-generated content may be incorrect.">
            <a:extLst>
              <a:ext uri="{FF2B5EF4-FFF2-40B4-BE49-F238E27FC236}">
                <a16:creationId xmlns:a16="http://schemas.microsoft.com/office/drawing/2014/main" id="{277373C3-0052-69E9-A409-5F37532481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92" y="6209607"/>
            <a:ext cx="855708" cy="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0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B75841C-11DF-4568-A731-30501249A8C5}"/>
              </a:ext>
            </a:extLst>
          </p:cNvPr>
          <p:cNvSpPr/>
          <p:nvPr userDrawn="1"/>
        </p:nvSpPr>
        <p:spPr>
          <a:xfrm>
            <a:off x="899511" y="-4"/>
            <a:ext cx="4549567" cy="68580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5C5A4-3472-4B3C-A50F-FB5B6A03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748" y="454015"/>
            <a:ext cx="3932237" cy="1384514"/>
          </a:xfrm>
        </p:spPr>
        <p:txBody>
          <a:bodyPr anchor="t"/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3245A-D3E8-4F6B-8FE1-9ADD81872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6796" y="2054214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2B9215-08B8-4ECE-B723-AF54A9DF3A81}"/>
              </a:ext>
            </a:extLst>
          </p:cNvPr>
          <p:cNvSpPr/>
          <p:nvPr userDrawn="1"/>
        </p:nvSpPr>
        <p:spPr>
          <a:xfrm rot="16200000">
            <a:off x="-2911912" y="2906552"/>
            <a:ext cx="6858000" cy="1044896"/>
          </a:xfrm>
          <a:prstGeom prst="rect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369E0E1-6964-4B58-90BE-42EB7C3BBF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9763" y="454015"/>
            <a:ext cx="6205537" cy="56015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939731-725F-4BF7-B05F-A0997EF48692}"/>
              </a:ext>
            </a:extLst>
          </p:cNvPr>
          <p:cNvSpPr txBox="1"/>
          <p:nvPr userDrawn="1"/>
        </p:nvSpPr>
        <p:spPr>
          <a:xfrm rot="16200000">
            <a:off x="-1875255" y="4004055"/>
            <a:ext cx="4700384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1800" b="0">
                <a:ln>
                  <a:noFill/>
                </a:ln>
                <a:solidFill>
                  <a:schemeClr val="bg1"/>
                </a:solidFill>
                <a:latin typeface="+mj-lt"/>
              </a:rPr>
              <a:t>Excavation &amp; Trenching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50B922-B2CC-4589-94F6-FB6291562BD6}"/>
              </a:ext>
            </a:extLst>
          </p:cNvPr>
          <p:cNvGrpSpPr/>
          <p:nvPr userDrawn="1"/>
        </p:nvGrpSpPr>
        <p:grpSpPr>
          <a:xfrm>
            <a:off x="-18613" y="-5"/>
            <a:ext cx="1052144" cy="3798626"/>
            <a:chOff x="-18613" y="-5"/>
            <a:chExt cx="1052144" cy="379862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189E2F-DC65-47B6-8C95-D88841D962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88" r="12388"/>
            <a:stretch/>
          </p:blipFill>
          <p:spPr>
            <a:xfrm>
              <a:off x="-16948" y="2154264"/>
              <a:ext cx="1048814" cy="1644357"/>
            </a:xfrm>
            <a:prstGeom prst="flowChartOffpageConnector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Flowchart: Off-page Connector 14">
              <a:extLst>
                <a:ext uri="{FF2B5EF4-FFF2-40B4-BE49-F238E27FC236}">
                  <a16:creationId xmlns:a16="http://schemas.microsoft.com/office/drawing/2014/main" id="{AFC0488C-6197-4CF3-8D83-D4FF52F0CF8A}"/>
                </a:ext>
              </a:extLst>
            </p:cNvPr>
            <p:cNvSpPr/>
            <p:nvPr userDrawn="1"/>
          </p:nvSpPr>
          <p:spPr>
            <a:xfrm>
              <a:off x="-18613" y="946754"/>
              <a:ext cx="1052144" cy="1644356"/>
            </a:xfrm>
            <a:prstGeom prst="flowChartOffpage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A picture containing outdoor&#10;&#10;Description automatically generated">
              <a:extLst>
                <a:ext uri="{FF2B5EF4-FFF2-40B4-BE49-F238E27FC236}">
                  <a16:creationId xmlns:a16="http://schemas.microsoft.com/office/drawing/2014/main" id="{76731AFA-CFA6-4EB8-98C6-018557CE9C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3" t="14272" r="5107" b="1263"/>
            <a:stretch/>
          </p:blipFill>
          <p:spPr>
            <a:xfrm>
              <a:off x="-16948" y="853109"/>
              <a:ext cx="1048814" cy="1644357"/>
            </a:xfrm>
            <a:prstGeom prst="flowChartOffpageConnector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Flowchart: Off-page Connector 26">
              <a:extLst>
                <a:ext uri="{FF2B5EF4-FFF2-40B4-BE49-F238E27FC236}">
                  <a16:creationId xmlns:a16="http://schemas.microsoft.com/office/drawing/2014/main" id="{FF1ECBFF-724A-4F7E-95DA-1EF54FFBBDCC}"/>
                </a:ext>
              </a:extLst>
            </p:cNvPr>
            <p:cNvSpPr/>
            <p:nvPr userDrawn="1"/>
          </p:nvSpPr>
          <p:spPr>
            <a:xfrm>
              <a:off x="-14988" y="46062"/>
              <a:ext cx="1044895" cy="1232233"/>
            </a:xfrm>
            <a:prstGeom prst="flowChartOffpage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 descr="A picture containing person, ground, factory&#10;&#10;Description automatically generated">
              <a:extLst>
                <a:ext uri="{FF2B5EF4-FFF2-40B4-BE49-F238E27FC236}">
                  <a16:creationId xmlns:a16="http://schemas.microsoft.com/office/drawing/2014/main" id="{D275ACE2-694C-45C9-BFC7-0239679434D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999" r="4951" b="307"/>
            <a:stretch/>
          </p:blipFill>
          <p:spPr>
            <a:xfrm>
              <a:off x="-14988" y="-5"/>
              <a:ext cx="1044895" cy="1196315"/>
            </a:xfrm>
            <a:prstGeom prst="flowChartOffpageConnector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DB190E8-332D-48B7-AE8C-F256F28FD9AC}"/>
              </a:ext>
            </a:extLst>
          </p:cNvPr>
          <p:cNvCxnSpPr/>
          <p:nvPr userDrawn="1"/>
        </p:nvCxnSpPr>
        <p:spPr>
          <a:xfrm>
            <a:off x="1035612" y="-53009"/>
            <a:ext cx="0" cy="695449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een and black logo&#10;&#10;AI-generated content may be incorrect.">
            <a:extLst>
              <a:ext uri="{FF2B5EF4-FFF2-40B4-BE49-F238E27FC236}">
                <a16:creationId xmlns:a16="http://schemas.microsoft.com/office/drawing/2014/main" id="{48E0B43E-9443-D40F-FDDA-583562AEEA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92" y="6209607"/>
            <a:ext cx="855708" cy="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03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A16050-4C32-48AE-836A-F89D4AC46D8F}"/>
              </a:ext>
            </a:extLst>
          </p:cNvPr>
          <p:cNvSpPr/>
          <p:nvPr userDrawn="1"/>
        </p:nvSpPr>
        <p:spPr>
          <a:xfrm>
            <a:off x="-17877" y="150952"/>
            <a:ext cx="4925778" cy="67396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69EFA-7DCC-448C-8967-F5780D840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3" y="1392269"/>
            <a:ext cx="3932237" cy="94705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E2943C-7E88-49E4-859E-D4547EDF7D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1972" y="1392269"/>
            <a:ext cx="6172200" cy="46286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C63EE-C897-4D18-AA68-AA7D623C4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833" y="2339327"/>
            <a:ext cx="3932237" cy="368158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1EE6FB-EE5F-4DF4-BE8E-18C8BE7495D0}"/>
              </a:ext>
            </a:extLst>
          </p:cNvPr>
          <p:cNvCxnSpPr>
            <a:cxnSpLocks/>
          </p:cNvCxnSpPr>
          <p:nvPr userDrawn="1"/>
        </p:nvCxnSpPr>
        <p:spPr>
          <a:xfrm>
            <a:off x="4907903" y="-13092"/>
            <a:ext cx="0" cy="687109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E683B42-9654-4F58-A5E4-2DB3F8E57CEF}"/>
              </a:ext>
            </a:extLst>
          </p:cNvPr>
          <p:cNvSpPr/>
          <p:nvPr userDrawn="1"/>
        </p:nvSpPr>
        <p:spPr>
          <a:xfrm>
            <a:off x="0" y="0"/>
            <a:ext cx="12192000" cy="994883"/>
          </a:xfrm>
          <a:prstGeom prst="rect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E02C239-DA1C-47FC-9192-3E1EE8A2B68A}"/>
              </a:ext>
            </a:extLst>
          </p:cNvPr>
          <p:cNvGrpSpPr/>
          <p:nvPr userDrawn="1"/>
        </p:nvGrpSpPr>
        <p:grpSpPr>
          <a:xfrm>
            <a:off x="-17877" y="-37045"/>
            <a:ext cx="4718063" cy="1046167"/>
            <a:chOff x="-9331" y="-37044"/>
            <a:chExt cx="4718063" cy="1046167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0A7D2D9-5550-4690-8DF3-56DD9ACF4A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41573" y="-32645"/>
              <a:ext cx="1067159" cy="1027409"/>
            </a:xfrm>
            <a:prstGeom prst="chevron">
              <a:avLst/>
            </a:prstGeom>
          </p:spPr>
        </p:pic>
        <p:pic>
          <p:nvPicPr>
            <p:cNvPr id="23" name="Picture 22" descr="A picture containing text, indoor, shelf, full&#10;&#10;Description automatically generated">
              <a:extLst>
                <a:ext uri="{FF2B5EF4-FFF2-40B4-BE49-F238E27FC236}">
                  <a16:creationId xmlns:a16="http://schemas.microsoft.com/office/drawing/2014/main" id="{6397241A-C572-484A-B42F-EDF175AF91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331" y="-18286"/>
              <a:ext cx="1650139" cy="1027409"/>
            </a:xfrm>
            <a:prstGeom prst="homePlate">
              <a:avLst/>
            </a:prstGeom>
          </p:spPr>
        </p:pic>
        <p:pic>
          <p:nvPicPr>
            <p:cNvPr id="24" name="Picture 23" descr="A picture containing outdoor, power shovel, crane, city&#10;&#10;Description automatically generated">
              <a:extLst>
                <a:ext uri="{FF2B5EF4-FFF2-40B4-BE49-F238E27FC236}">
                  <a16:creationId xmlns:a16="http://schemas.microsoft.com/office/drawing/2014/main" id="{AFAA9FA7-DA71-4AD5-BD90-633835D153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57" y="-15149"/>
              <a:ext cx="1700784" cy="1007976"/>
            </a:xfrm>
            <a:prstGeom prst="chevron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1630BD-689A-4D2B-9E30-445CFF9AA0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7090" y="-37044"/>
              <a:ext cx="1446735" cy="1027408"/>
            </a:xfrm>
            <a:prstGeom prst="chevron">
              <a:avLst/>
            </a:prstGeom>
          </p:spPr>
        </p:pic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D6FE38E-DB55-4A09-89F0-E4A84C87FC7B}"/>
              </a:ext>
            </a:extLst>
          </p:cNvPr>
          <p:cNvCxnSpPr>
            <a:cxnSpLocks/>
          </p:cNvCxnSpPr>
          <p:nvPr userDrawn="1"/>
        </p:nvCxnSpPr>
        <p:spPr>
          <a:xfrm>
            <a:off x="0" y="994883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F7BB60A-391A-429B-B2BB-D83A543CE6AE}"/>
              </a:ext>
            </a:extLst>
          </p:cNvPr>
          <p:cNvSpPr txBox="1"/>
          <p:nvPr userDrawn="1"/>
        </p:nvSpPr>
        <p:spPr>
          <a:xfrm>
            <a:off x="5079762" y="165674"/>
            <a:ext cx="6631171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3200" b="0">
                <a:ln>
                  <a:noFill/>
                </a:ln>
                <a:solidFill>
                  <a:schemeClr val="bg1"/>
                </a:solidFill>
                <a:latin typeface="+mj-lt"/>
              </a:rPr>
              <a:t>Excavation &amp; Trenching</a:t>
            </a:r>
          </a:p>
        </p:txBody>
      </p:sp>
      <p:pic>
        <p:nvPicPr>
          <p:cNvPr id="5" name="Picture 4" descr="A green and black logo&#10;&#10;AI-generated content may be incorrect.">
            <a:extLst>
              <a:ext uri="{FF2B5EF4-FFF2-40B4-BE49-F238E27FC236}">
                <a16:creationId xmlns:a16="http://schemas.microsoft.com/office/drawing/2014/main" id="{D1706CA4-1A67-C164-DDF4-ABB0576098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92" y="6209607"/>
            <a:ext cx="855708" cy="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B449B19-2EC9-4C9A-9D86-F6BDC0AD92DA}"/>
              </a:ext>
            </a:extLst>
          </p:cNvPr>
          <p:cNvSpPr/>
          <p:nvPr userDrawn="1"/>
        </p:nvSpPr>
        <p:spPr>
          <a:xfrm>
            <a:off x="0" y="1"/>
            <a:ext cx="12192000" cy="994883"/>
          </a:xfrm>
          <a:prstGeom prst="rect">
            <a:avLst/>
          </a:prstGeom>
          <a:solidFill>
            <a:schemeClr val="accent5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990888-FF66-432E-87BB-D353916D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37855"/>
            <a:ext cx="10515600" cy="8229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73512-56EB-42E0-9433-0356CBAA0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02131"/>
            <a:ext cx="10515600" cy="3566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0EDB95-96CB-40E1-9BEF-543A3E505A70}"/>
              </a:ext>
            </a:extLst>
          </p:cNvPr>
          <p:cNvSpPr txBox="1"/>
          <p:nvPr userDrawn="1"/>
        </p:nvSpPr>
        <p:spPr>
          <a:xfrm>
            <a:off x="4722629" y="188380"/>
            <a:ext cx="6631171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3200" b="1">
                <a:ln>
                  <a:noFill/>
                </a:ln>
                <a:solidFill>
                  <a:schemeClr val="bg1"/>
                </a:solidFill>
                <a:latin typeface="Avenir Next LT Pro" panose="020B0504020202020204" pitchFamily="34" charset="0"/>
              </a:rPr>
              <a:t>Excavation &amp; Trenching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16F9142-A792-4272-8C34-4A75BAA5D321}"/>
              </a:ext>
            </a:extLst>
          </p:cNvPr>
          <p:cNvCxnSpPr>
            <a:cxnSpLocks/>
          </p:cNvCxnSpPr>
          <p:nvPr userDrawn="1"/>
        </p:nvCxnSpPr>
        <p:spPr>
          <a:xfrm>
            <a:off x="0" y="994884"/>
            <a:ext cx="12192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green and black logo&#10;&#10;AI-generated content may be incorrect.">
            <a:extLst>
              <a:ext uri="{FF2B5EF4-FFF2-40B4-BE49-F238E27FC236}">
                <a16:creationId xmlns:a16="http://schemas.microsoft.com/office/drawing/2014/main" id="{ED7E0BD7-E871-EB65-2EC3-E827B248BC9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8092" y="6209607"/>
            <a:ext cx="855708" cy="38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2"/>
          </a:solidFill>
          <a:latin typeface="Avenir Next LT Pro Demi" panose="020B07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 LT Pro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F453F4-9A45-4FDC-A7B5-82BEB00E9865}"/>
              </a:ext>
            </a:extLst>
          </p:cNvPr>
          <p:cNvSpPr txBox="1"/>
          <p:nvPr/>
        </p:nvSpPr>
        <p:spPr>
          <a:xfrm>
            <a:off x="587054" y="4591395"/>
            <a:ext cx="7537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  <a:latin typeface="+mj-lt"/>
              </a:rPr>
              <a:t>Excavation &amp; Trenching</a:t>
            </a:r>
          </a:p>
        </p:txBody>
      </p:sp>
    </p:spTree>
    <p:extLst>
      <p:ext uri="{BB962C8B-B14F-4D97-AF65-F5344CB8AC3E}">
        <p14:creationId xmlns:p14="http://schemas.microsoft.com/office/powerpoint/2010/main" val="211575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F4306D-886E-4746-B97F-E5443B203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2" y="1234198"/>
            <a:ext cx="3932237" cy="69187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venir Next LT Pro Demi"/>
              </a:rPr>
              <a:t>Introduction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2085D6-68B0-48D8-848A-AF393A79F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832" y="1926077"/>
            <a:ext cx="3932237" cy="4679706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number of deaths related to trenching and excavation </a:t>
            </a:r>
            <a:r>
              <a:rPr lang="en-US" sz="1800">
                <a:ea typeface="Calibri" panose="020F0502020204030204" pitchFamily="34" charset="0"/>
                <a:cs typeface="Times New Roman" panose="02020603050405020304" pitchFamily="18" charset="0"/>
              </a:rPr>
              <a:t>continues to be substantial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Excavations are considered one of the most perilous jobs in the construction industry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 is the employer’s responsibility to ensure that workers are adequately trained and protected before entering an excavation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This course will address potential hazards one can encounter in an excavation, and how to clearly identify and protect oneself from those hazards</a:t>
            </a:r>
            <a:endParaRPr lang="en-US"/>
          </a:p>
        </p:txBody>
      </p:sp>
      <p:pic>
        <p:nvPicPr>
          <p:cNvPr id="33794" name="Picture 2" descr="Image result for excavation">
            <a:extLst>
              <a:ext uri="{FF2B5EF4-FFF2-40B4-BE49-F238E27FC236}">
                <a16:creationId xmlns:a16="http://schemas.microsoft.com/office/drawing/2014/main" id="{3F64231F-00C8-4414-B598-4D511A688D2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 bwMode="auto">
          <a:xfrm>
            <a:off x="5463871" y="1234198"/>
            <a:ext cx="6240296" cy="4679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66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9FB89-E647-459C-9273-3C7BAA3A8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742" y="1886857"/>
            <a:ext cx="5504543" cy="3930085"/>
          </a:xfrm>
        </p:spPr>
        <p:txBody>
          <a:bodyPr>
            <a:normAutofit/>
          </a:bodyPr>
          <a:lstStyle/>
          <a:p>
            <a:r>
              <a:rPr lang="en-US"/>
              <a:t>An </a:t>
            </a:r>
            <a:r>
              <a:rPr lang="en-US" b="1"/>
              <a:t>Excavation</a:t>
            </a:r>
            <a:r>
              <a:rPr lang="en-US"/>
              <a:t> is any man-made pit, hole, or trench created in the ground by removing earth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A</a:t>
            </a:r>
            <a:r>
              <a:rPr lang="en-US" b="1"/>
              <a:t> trench </a:t>
            </a:r>
            <a:r>
              <a:rPr lang="en-US"/>
              <a:t>is a specific type of excavation which tends to be narrower than it is wide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F7FDF5C-3518-494A-B7C5-77E6CBA5A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04" y="1415911"/>
            <a:ext cx="4412272" cy="241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575ECE-6C91-4F5A-BF2F-1FF2CF3D0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66" y="3877765"/>
            <a:ext cx="4440810" cy="242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57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A3CB7D-9A4C-4260-85F9-0CAC5A974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952" y="1457568"/>
            <a:ext cx="3932237" cy="614520"/>
          </a:xfrm>
        </p:spPr>
        <p:txBody>
          <a:bodyPr>
            <a:normAutofit/>
          </a:bodyPr>
          <a:lstStyle/>
          <a:p>
            <a:r>
              <a:rPr lang="en-US" sz="3600"/>
              <a:t>Trench Anatomy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CBBAED-82C4-4C1C-AC22-DE629FF14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77952" y="2225809"/>
            <a:ext cx="2272388" cy="221622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/>
              <a:t>Lip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/>
              <a:t>Spoil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/>
              <a:t>Belly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/>
              <a:t>Floor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/>
              <a:t>Toe</a:t>
            </a:r>
          </a:p>
        </p:txBody>
      </p:sp>
      <p:pic>
        <p:nvPicPr>
          <p:cNvPr id="8" name="Picture Placeholder 6" descr="S 002.jpg">
            <a:extLst>
              <a:ext uri="{FF2B5EF4-FFF2-40B4-BE49-F238E27FC236}">
                <a16:creationId xmlns:a16="http://schemas.microsoft.com/office/drawing/2014/main" id="{0871363F-3E4D-4B88-85C7-1FA9237F47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9375" b="9375"/>
          <a:stretch>
            <a:fillRect/>
          </a:stretch>
        </p:blipFill>
        <p:spPr>
          <a:xfrm>
            <a:off x="5719763" y="263514"/>
            <a:ext cx="6205537" cy="560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4AF35F-C94D-457B-BDB6-3C74D20D9898}"/>
              </a:ext>
            </a:extLst>
          </p:cNvPr>
          <p:cNvSpPr/>
          <p:nvPr/>
        </p:nvSpPr>
        <p:spPr>
          <a:xfrm>
            <a:off x="6658252" y="910320"/>
            <a:ext cx="1047565" cy="36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LIP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6AA45-CFD2-4BF8-B763-1702AD34F33E}"/>
              </a:ext>
            </a:extLst>
          </p:cNvPr>
          <p:cNvSpPr/>
          <p:nvPr/>
        </p:nvSpPr>
        <p:spPr>
          <a:xfrm>
            <a:off x="9534224" y="429183"/>
            <a:ext cx="1047565" cy="36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Spoil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0065FD-AE74-4EB1-83C6-B3201B053EB7}"/>
              </a:ext>
            </a:extLst>
          </p:cNvPr>
          <p:cNvSpPr/>
          <p:nvPr/>
        </p:nvSpPr>
        <p:spPr>
          <a:xfrm>
            <a:off x="6365082" y="2482341"/>
            <a:ext cx="1047565" cy="36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BELLY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44475-DDB7-4F57-9D6B-3CDAA350B4A1}"/>
              </a:ext>
            </a:extLst>
          </p:cNvPr>
          <p:cNvSpPr/>
          <p:nvPr/>
        </p:nvSpPr>
        <p:spPr>
          <a:xfrm>
            <a:off x="8697156" y="2462248"/>
            <a:ext cx="1047565" cy="36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FLOOR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2CF237-B6F0-49F5-9FDE-159395A2A13C}"/>
              </a:ext>
            </a:extLst>
          </p:cNvPr>
          <p:cNvSpPr/>
          <p:nvPr/>
        </p:nvSpPr>
        <p:spPr>
          <a:xfrm>
            <a:off x="6888864" y="5202673"/>
            <a:ext cx="1047565" cy="36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TOE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FC3B69-6E7A-4E1A-85C1-4C302F64E541}"/>
              </a:ext>
            </a:extLst>
          </p:cNvPr>
          <p:cNvCxnSpPr>
            <a:stCxn id="10" idx="2"/>
          </p:cNvCxnSpPr>
          <p:nvPr/>
        </p:nvCxnSpPr>
        <p:spPr>
          <a:xfrm flipH="1">
            <a:off x="6862439" y="2846326"/>
            <a:ext cx="26426" cy="7184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FCCB7A-64C4-4E9D-990E-88E4F14F44B9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7279689" y="4532409"/>
            <a:ext cx="132958" cy="67026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61553B-6B87-461B-951E-5AA175F55B18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8555323" y="2826233"/>
            <a:ext cx="665616" cy="50769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A1854B-31BA-4F09-A9CC-749F706CDB00}"/>
              </a:ext>
            </a:extLst>
          </p:cNvPr>
          <p:cNvCxnSpPr>
            <a:cxnSpLocks/>
          </p:cNvCxnSpPr>
          <p:nvPr/>
        </p:nvCxnSpPr>
        <p:spPr>
          <a:xfrm>
            <a:off x="10401972" y="572575"/>
            <a:ext cx="1042560" cy="29914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996ECF0-5956-41DC-B4CC-2467E6EFA050}"/>
              </a:ext>
            </a:extLst>
          </p:cNvPr>
          <p:cNvCxnSpPr>
            <a:cxnSpLocks/>
          </p:cNvCxnSpPr>
          <p:nvPr/>
        </p:nvCxnSpPr>
        <p:spPr>
          <a:xfrm flipH="1">
            <a:off x="7013359" y="1192861"/>
            <a:ext cx="181888" cy="4543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3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C9CA-02D7-4E79-9C82-E94BDB79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75" y="1240284"/>
            <a:ext cx="4895682" cy="661481"/>
          </a:xfrm>
        </p:spPr>
        <p:txBody>
          <a:bodyPr>
            <a:noAutofit/>
          </a:bodyPr>
          <a:lstStyle/>
          <a:p>
            <a:r>
              <a:rPr lang="en-US" dirty="0">
                <a:latin typeface="Avenir Next LT Pro Demi"/>
              </a:rPr>
              <a:t>Special Requirements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AD26B-6FC3-48FD-ADE4-620EFB861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975" y="1998857"/>
            <a:ext cx="4431225" cy="4576114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Competent Person &amp; Inspection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Utility Location and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Access &amp; Egress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Traffic Exposure &amp;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Falling Object Protection and Fall Exposures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Hazardous Atmospheres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De-watering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Utility securing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Surface Encumbrances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Public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Soil Analysis &amp; Typing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Protective Systems </a:t>
            </a:r>
          </a:p>
        </p:txBody>
      </p:sp>
      <p:pic>
        <p:nvPicPr>
          <p:cNvPr id="34818" name="Picture 2" descr="Image result for excavation">
            <a:extLst>
              <a:ext uri="{FF2B5EF4-FFF2-40B4-BE49-F238E27FC236}">
                <a16:creationId xmlns:a16="http://schemas.microsoft.com/office/drawing/2014/main" id="{91231132-E25C-4F39-91C4-771F840C2060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761" y="1240284"/>
            <a:ext cx="6284067" cy="4712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49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0CAE-159C-49F5-B5A9-FDB087B7B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31" y="1130549"/>
            <a:ext cx="4128240" cy="947057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venir Next LT Pro Demi"/>
              </a:rPr>
              <a:t>Competent Person</a:t>
            </a:r>
          </a:p>
        </p:txBody>
      </p:sp>
      <p:pic>
        <p:nvPicPr>
          <p:cNvPr id="6" name="Picture Placeholder 5" descr="A picture containing text, outdoor, power shovel, orange&#10;&#10;Description automatically generated">
            <a:extLst>
              <a:ext uri="{FF2B5EF4-FFF2-40B4-BE49-F238E27FC236}">
                <a16:creationId xmlns:a16="http://schemas.microsoft.com/office/drawing/2014/main" id="{19C40DC3-8808-459A-BC34-D5D0D79F83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>
            <a:fillRect/>
          </a:stretch>
        </p:blipFill>
        <p:spPr>
          <a:xfrm>
            <a:off x="5531967" y="1304720"/>
            <a:ext cx="6172200" cy="462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55067-E232-499E-9259-F0557C22F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9831" y="2223212"/>
            <a:ext cx="4128240" cy="417758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Capable of </a:t>
            </a:r>
            <a:r>
              <a:rPr lang="en-US" sz="1800" b="1">
                <a:solidFill>
                  <a:schemeClr val="accent2"/>
                </a:solidFill>
              </a:rPr>
              <a:t>identifying existing and predictable hazards </a:t>
            </a:r>
            <a:r>
              <a:rPr lang="en-US" sz="1800"/>
              <a:t>in the surroundings, or working conditions which are unsanitary, hazardous, or dangerous to employees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Has the </a:t>
            </a:r>
            <a:r>
              <a:rPr lang="en-US" sz="1800" b="1">
                <a:solidFill>
                  <a:schemeClr val="accent2"/>
                </a:solidFill>
              </a:rPr>
              <a:t>authority to take prompt corrective measures to eliminate them.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Must be present at all times if workers are inside an excavation/trench.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Must be familiar with all the equipment that is being used. </a:t>
            </a:r>
          </a:p>
          <a:p>
            <a:endParaRPr lang="en-US">
              <a:solidFill>
                <a:srgbClr val="F085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5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79C46-5611-4EFE-8EBF-7FCFBBF09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venir Next LT Pro Demi"/>
              </a:rPr>
              <a:t>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EF368-43A0-452B-BFBA-E3964C15C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Trenches and Excavations should be inspected: </a:t>
            </a:r>
          </a:p>
          <a:p>
            <a:pPr marL="0" indent="0">
              <a:buNone/>
            </a:pPr>
            <a:endParaRPr lang="en-US" sz="1200"/>
          </a:p>
          <a:p>
            <a:pPr lvl="1"/>
            <a:r>
              <a:rPr lang="en-US"/>
              <a:t>Daily, before work begins</a:t>
            </a:r>
          </a:p>
          <a:p>
            <a:pPr lvl="1"/>
            <a:r>
              <a:rPr lang="en-US"/>
              <a:t>After weather events</a:t>
            </a:r>
          </a:p>
          <a:p>
            <a:pPr lvl="1"/>
            <a:r>
              <a:rPr lang="en-US"/>
              <a:t>If there is a change in the protective system</a:t>
            </a:r>
          </a:p>
          <a:p>
            <a:pPr lvl="1"/>
            <a:r>
              <a:rPr lang="en-US"/>
              <a:t>By a competent person</a:t>
            </a:r>
          </a:p>
        </p:txBody>
      </p:sp>
    </p:spTree>
    <p:extLst>
      <p:ext uri="{BB962C8B-B14F-4D97-AF65-F5344CB8AC3E}">
        <p14:creationId xmlns:p14="http://schemas.microsoft.com/office/powerpoint/2010/main" val="3380537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proper Traffic Barricade.JPG">
            <a:extLst>
              <a:ext uri="{FF2B5EF4-FFF2-40B4-BE49-F238E27FC236}">
                <a16:creationId xmlns:a16="http://schemas.microsoft.com/office/drawing/2014/main" id="{C63B9AE8-D17B-4466-BDEF-E5876926232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35582" y="3491960"/>
            <a:ext cx="3494467" cy="2515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E44692-622A-4BDC-AF1A-785D1777F647}"/>
              </a:ext>
            </a:extLst>
          </p:cNvPr>
          <p:cNvSpPr/>
          <p:nvPr/>
        </p:nvSpPr>
        <p:spPr>
          <a:xfrm>
            <a:off x="5227116" y="3491960"/>
            <a:ext cx="3108466" cy="2515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>
                <a:solidFill>
                  <a:srgbClr val="414042"/>
                </a:solidFill>
              </a:rPr>
              <a:t>Traffic exposures – Protective system needed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8FF35B-C95F-4C40-B292-8286CC9E7A40}"/>
              </a:ext>
            </a:extLst>
          </p:cNvPr>
          <p:cNvSpPr/>
          <p:nvPr/>
        </p:nvSpPr>
        <p:spPr>
          <a:xfrm>
            <a:off x="8335582" y="1160610"/>
            <a:ext cx="3494468" cy="233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2880" rtlCol="0" anchor="ctr"/>
          <a:lstStyle/>
          <a:p>
            <a:pPr algn="r"/>
            <a:r>
              <a:rPr lang="en-US">
                <a:solidFill>
                  <a:srgbClr val="414042"/>
                </a:solidFill>
              </a:rPr>
              <a:t>Fissures present, indicating the movement of soil.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C00E1-8810-4EBA-B90E-D7E35F37B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186" y="1577096"/>
            <a:ext cx="4280957" cy="582446"/>
          </a:xfrm>
        </p:spPr>
        <p:txBody>
          <a:bodyPr>
            <a:noAutofit/>
          </a:bodyPr>
          <a:lstStyle/>
          <a:p>
            <a:r>
              <a:rPr lang="en-US" sz="3600" dirty="0">
                <a:latin typeface="Avenir Next LT Pro Demi"/>
              </a:rPr>
              <a:t>Inspection Criteria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BEEF5-813A-4D69-B723-84EB6D39C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6187" y="2553335"/>
            <a:ext cx="3983884" cy="2991430"/>
          </a:xfrm>
        </p:spPr>
        <p:txBody>
          <a:bodyPr>
            <a:normAutofit/>
          </a:bodyPr>
          <a:lstStyle/>
          <a:p>
            <a:r>
              <a:rPr lang="en-US" sz="2000" i="1"/>
              <a:t>What to look for? </a:t>
            </a:r>
          </a:p>
          <a:p>
            <a:endParaRPr lang="en-US" sz="1200" i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Surface Encumbrances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Equipment Placement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Obvious Hazards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Special Equipment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Mitigation Measures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FAE0C3-F013-4E68-9143-57E3F3E48FE2}"/>
              </a:ext>
            </a:extLst>
          </p:cNvPr>
          <p:cNvCxnSpPr>
            <a:cxnSpLocks/>
          </p:cNvCxnSpPr>
          <p:nvPr/>
        </p:nvCxnSpPr>
        <p:spPr>
          <a:xfrm flipH="1">
            <a:off x="5227116" y="5116479"/>
            <a:ext cx="3108466" cy="0"/>
          </a:xfrm>
          <a:prstGeom prst="line">
            <a:avLst/>
          </a:prstGeom>
          <a:ln w="3175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DB3025-70B3-4E09-A915-DBDF1D63F3FB}"/>
              </a:ext>
            </a:extLst>
          </p:cNvPr>
          <p:cNvCxnSpPr>
            <a:cxnSpLocks/>
          </p:cNvCxnSpPr>
          <p:nvPr/>
        </p:nvCxnSpPr>
        <p:spPr>
          <a:xfrm flipH="1">
            <a:off x="8325854" y="2704019"/>
            <a:ext cx="3504195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Fisher.jpg">
            <a:extLst>
              <a:ext uri="{FF2B5EF4-FFF2-40B4-BE49-F238E27FC236}">
                <a16:creationId xmlns:a16="http://schemas.microsoft.com/office/drawing/2014/main" id="{B893B50A-3D4A-4F38-A2F8-625DB67C6F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21875" b="21875"/>
          <a:stretch>
            <a:fillRect/>
          </a:stretch>
        </p:blipFill>
        <p:spPr>
          <a:xfrm>
            <a:off x="5227116" y="1160610"/>
            <a:ext cx="3108467" cy="233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087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79360-565A-409E-A8D8-011C5F13F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1667"/>
            <a:ext cx="10515600" cy="82296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venir Next LT Pro Demi"/>
              </a:rPr>
              <a:t>Access &amp; Egress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FA9A5-058C-4B36-AABC-91E99B49A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7850"/>
            <a:ext cx="10515600" cy="3566160"/>
          </a:xfrm>
        </p:spPr>
        <p:txBody>
          <a:bodyPr>
            <a:normAutofit/>
          </a:bodyPr>
          <a:lstStyle/>
          <a:p>
            <a:r>
              <a:rPr lang="en-US"/>
              <a:t>Installed for excavations &amp; trenches 4ft in depth or greater</a:t>
            </a:r>
          </a:p>
          <a:p>
            <a:r>
              <a:rPr lang="en-US"/>
              <a:t>Placed to allow sufficient access/egress without obstructions</a:t>
            </a:r>
          </a:p>
          <a:p>
            <a:r>
              <a:rPr lang="en-US"/>
              <a:t>Cannot exceed 25 ft of required travel for workers</a:t>
            </a:r>
          </a:p>
          <a:p>
            <a:r>
              <a:rPr lang="en-US"/>
              <a:t>Can be provided by ladders or ramps</a:t>
            </a:r>
          </a:p>
        </p:txBody>
      </p:sp>
      <p:pic>
        <p:nvPicPr>
          <p:cNvPr id="2050" name="Picture 2" descr="1 Excavation/Trench Safety Tailgate Session">
            <a:extLst>
              <a:ext uri="{FF2B5EF4-FFF2-40B4-BE49-F238E27FC236}">
                <a16:creationId xmlns:a16="http://schemas.microsoft.com/office/drawing/2014/main" id="{56C11DC7-0EA3-43E7-BFE8-9C57914C0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724" y="4574721"/>
            <a:ext cx="3342552" cy="176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014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40B6-F25F-4B2A-8F5F-1E426B85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11" y="1537855"/>
            <a:ext cx="10857689" cy="822960"/>
          </a:xfrm>
        </p:spPr>
        <p:txBody>
          <a:bodyPr>
            <a:normAutofit/>
          </a:bodyPr>
          <a:lstStyle/>
          <a:p>
            <a:r>
              <a:rPr lang="en-US"/>
              <a:t>Fall Exposures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6A084-9A7D-4DE2-B793-E18D4464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111" y="2502131"/>
            <a:ext cx="5778229" cy="3231572"/>
          </a:xfrm>
        </p:spPr>
        <p:txBody>
          <a:bodyPr>
            <a:normAutofit lnSpcReduction="10000"/>
          </a:bodyPr>
          <a:lstStyle/>
          <a:p>
            <a:r>
              <a:rPr lang="en-US"/>
              <a:t>Protecting employees from falling into open excavations</a:t>
            </a:r>
          </a:p>
          <a:p>
            <a:r>
              <a:rPr lang="en-US"/>
              <a:t>Excavations 6ft in depth or greater should be guarded by a fall protection system</a:t>
            </a:r>
          </a:p>
          <a:p>
            <a:r>
              <a:rPr lang="en-US"/>
              <a:t>Fall exposures should be barricaded to prevent access to employees and the public</a:t>
            </a:r>
          </a:p>
        </p:txBody>
      </p:sp>
      <p:pic>
        <p:nvPicPr>
          <p:cNvPr id="5122" name="Picture 2" descr="Accessories – Efficiency Production">
            <a:extLst>
              <a:ext uri="{FF2B5EF4-FFF2-40B4-BE49-F238E27FC236}">
                <a16:creationId xmlns:a16="http://schemas.microsoft.com/office/drawing/2014/main" id="{C73CFE6F-14D2-4ECB-94E7-E778D3E81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069" y="1785158"/>
            <a:ext cx="5264726" cy="3948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519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type a soil">
            <a:extLst>
              <a:ext uri="{FF2B5EF4-FFF2-40B4-BE49-F238E27FC236}">
                <a16:creationId xmlns:a16="http://schemas.microsoft.com/office/drawing/2014/main" id="{93E1D12A-7F6D-4A1B-A760-C4E797AE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947" y="2502131"/>
            <a:ext cx="5683935" cy="242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45678E-7E1C-466A-BEC5-F139B8F76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18" y="1537855"/>
            <a:ext cx="10643682" cy="822960"/>
          </a:xfrm>
        </p:spPr>
        <p:txBody>
          <a:bodyPr>
            <a:normAutofit/>
          </a:bodyPr>
          <a:lstStyle/>
          <a:p>
            <a:r>
              <a:rPr lang="en-US" sz="4000"/>
              <a:t>Type A Soil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C3D59-9D33-401F-AC96-C17C82FF0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502131"/>
            <a:ext cx="10643681" cy="3566160"/>
          </a:xfrm>
        </p:spPr>
        <p:txBody>
          <a:bodyPr>
            <a:normAutofit fontScale="92500" lnSpcReduction="10000"/>
          </a:bodyPr>
          <a:lstStyle/>
          <a:p>
            <a:r>
              <a:rPr lang="en-US" sz="2200"/>
              <a:t>UCS of 1.5 Tons or Greater</a:t>
            </a:r>
          </a:p>
          <a:p>
            <a:r>
              <a:rPr lang="en-US" sz="2200"/>
              <a:t>Clay &amp; Silty Clay</a:t>
            </a:r>
          </a:p>
          <a:p>
            <a:r>
              <a:rPr lang="en-US" sz="2200"/>
              <a:t>Cohesive Soils with good moisture </a:t>
            </a:r>
          </a:p>
          <a:p>
            <a:pPr marL="0" indent="0">
              <a:buNone/>
            </a:pPr>
            <a:r>
              <a:rPr lang="en-US" sz="2200"/>
              <a:t>    content</a:t>
            </a:r>
          </a:p>
          <a:p>
            <a:pPr>
              <a:buNone/>
            </a:pPr>
            <a:r>
              <a:rPr lang="en-US" sz="2200" b="1" u="sng"/>
              <a:t>Does not include</a:t>
            </a:r>
            <a:r>
              <a:rPr lang="en-US" sz="2200" b="1"/>
              <a:t>:</a:t>
            </a:r>
          </a:p>
          <a:p>
            <a:r>
              <a:rPr lang="en-US" sz="2200"/>
              <a:t>Fissured soil</a:t>
            </a:r>
          </a:p>
          <a:p>
            <a:r>
              <a:rPr lang="en-US" sz="2200"/>
              <a:t>Previously Disturbed</a:t>
            </a:r>
          </a:p>
          <a:p>
            <a:r>
              <a:rPr lang="en-US" sz="2200"/>
              <a:t>Subject to vibration</a:t>
            </a:r>
          </a:p>
          <a:p>
            <a:r>
              <a:rPr lang="en-US" sz="2200"/>
              <a:t>Has poor material below it (Layered Soil)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37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B159-9736-426F-8F08-D0E011474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9875"/>
            <a:ext cx="10515600" cy="822960"/>
          </a:xfrm>
        </p:spPr>
        <p:txBody>
          <a:bodyPr>
            <a:normAutofit/>
          </a:bodyPr>
          <a:lstStyle/>
          <a:p>
            <a:r>
              <a:rPr lang="en-US" sz="3600"/>
              <a:t>Type B Soil</a:t>
            </a:r>
          </a:p>
        </p:txBody>
      </p:sp>
      <p:pic>
        <p:nvPicPr>
          <p:cNvPr id="6" name="Picture Placeholder 5" descr="A picture containing person, ground, outdoor, hand&#10;&#10;Description automatically generated">
            <a:extLst>
              <a:ext uri="{FF2B5EF4-FFF2-40B4-BE49-F238E27FC236}">
                <a16:creationId xmlns:a16="http://schemas.microsoft.com/office/drawing/2014/main" id="{87AA76CA-3004-4D82-B194-53CE59886E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59875"/>
            <a:ext cx="5353523" cy="3567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56E4B-441C-4143-A0A9-ECB2E54F90C9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09469" y="2869659"/>
            <a:ext cx="4330188" cy="329891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UCS of 1.5 tons to 0.5 tons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Cohesive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Type A fissured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Granular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Sandy &amp; Silty Loam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Can be part of a layered soils</a:t>
            </a:r>
          </a:p>
          <a:p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096710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9F5E-92C9-4FE5-A5AC-64361016C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1448"/>
            <a:ext cx="10515600" cy="822960"/>
          </a:xfrm>
        </p:spPr>
        <p:txBody>
          <a:bodyPr>
            <a:normAutofit/>
          </a:bodyPr>
          <a:lstStyle/>
          <a:p>
            <a:r>
              <a:rPr lang="en-US" sz="4000"/>
              <a:t>Type C 60 Soil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25662-C608-4B49-80B8-2DB2F7C2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0857"/>
            <a:ext cx="5825247" cy="2048153"/>
          </a:xfrm>
        </p:spPr>
        <p:txBody>
          <a:bodyPr>
            <a:normAutofit fontScale="92500"/>
          </a:bodyPr>
          <a:lstStyle/>
          <a:p>
            <a:r>
              <a:rPr lang="en-US"/>
              <a:t>UCS of less than 0.5</a:t>
            </a:r>
          </a:p>
          <a:p>
            <a:r>
              <a:rPr lang="en-US"/>
              <a:t>Gravel, sand and loam composites</a:t>
            </a:r>
          </a:p>
          <a:p>
            <a:r>
              <a:rPr lang="en-US"/>
              <a:t>Submerged rock (rock deposits)</a:t>
            </a:r>
          </a:p>
          <a:p>
            <a:r>
              <a:rPr lang="en-US"/>
              <a:t>Water seeping from soil</a:t>
            </a:r>
          </a:p>
          <a:p>
            <a:endParaRPr lang="en-US"/>
          </a:p>
        </p:txBody>
      </p:sp>
      <p:pic>
        <p:nvPicPr>
          <p:cNvPr id="38914" name="Picture 2" descr="Image result for type c soil">
            <a:extLst>
              <a:ext uri="{FF2B5EF4-FFF2-40B4-BE49-F238E27FC236}">
                <a16:creationId xmlns:a16="http://schemas.microsoft.com/office/drawing/2014/main" id="{7139C340-EB5B-4543-A276-3F1B87B94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832" y="2091448"/>
            <a:ext cx="4549615" cy="3027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00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8944-F992-4F70-B87B-FE678A90E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60" y="1537855"/>
            <a:ext cx="10770140" cy="822960"/>
          </a:xfrm>
        </p:spPr>
        <p:txBody>
          <a:bodyPr>
            <a:normAutofit/>
          </a:bodyPr>
          <a:lstStyle/>
          <a:p>
            <a:r>
              <a:rPr lang="en-US" sz="4000"/>
              <a:t>Soil Analysis &amp;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44A59-DDAA-40F2-ACAB-58A22AE32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60" y="2502131"/>
            <a:ext cx="6264612" cy="3566160"/>
          </a:xfrm>
        </p:spPr>
        <p:txBody>
          <a:bodyPr/>
          <a:lstStyle/>
          <a:p>
            <a:r>
              <a:rPr lang="en-US"/>
              <a:t>OSHA requirements for soil analysis</a:t>
            </a:r>
          </a:p>
          <a:p>
            <a:pPr lvl="1"/>
            <a:r>
              <a:rPr lang="en-US"/>
              <a:t>1 visual test</a:t>
            </a:r>
          </a:p>
          <a:p>
            <a:pPr lvl="1"/>
            <a:r>
              <a:rPr lang="en-US"/>
              <a:t>1 manual test</a:t>
            </a:r>
          </a:p>
          <a:p>
            <a:pPr lvl="1"/>
            <a:r>
              <a:rPr lang="en-US"/>
              <a:t>Documentation and validation of soil testing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C353FE-4245-49D5-9A56-22F4A806E08C}"/>
              </a:ext>
            </a:extLst>
          </p:cNvPr>
          <p:cNvSpPr txBox="1">
            <a:spLocks/>
          </p:cNvSpPr>
          <p:nvPr/>
        </p:nvSpPr>
        <p:spPr>
          <a:xfrm>
            <a:off x="7198468" y="2502131"/>
            <a:ext cx="4552545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0853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Manual Test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Pocket Penetrometer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Shear Vane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Plasticity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Sedimentation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Thumb Penetration</a:t>
            </a:r>
          </a:p>
          <a:p>
            <a:pPr lvl="1">
              <a:buClr>
                <a:schemeClr val="accent1"/>
              </a:buClr>
            </a:pPr>
            <a:r>
              <a:rPr lang="en-US">
                <a:latin typeface="Avenir Next LT Pro" panose="020B0504020202020204" pitchFamily="34" charset="0"/>
              </a:rPr>
              <a:t>Dry Strength Test</a:t>
            </a:r>
          </a:p>
        </p:txBody>
      </p:sp>
    </p:spTree>
    <p:extLst>
      <p:ext uri="{BB962C8B-B14F-4D97-AF65-F5344CB8AC3E}">
        <p14:creationId xmlns:p14="http://schemas.microsoft.com/office/powerpoint/2010/main" val="509441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301F-8451-4239-85E0-1B225F43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7900"/>
            <a:ext cx="10515600" cy="822960"/>
          </a:xfrm>
        </p:spPr>
        <p:txBody>
          <a:bodyPr>
            <a:normAutofit/>
          </a:bodyPr>
          <a:lstStyle/>
          <a:p>
            <a:r>
              <a:rPr lang="en-US" sz="4000"/>
              <a:t>Type C 80 Soil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7AEFB-1F8D-4A22-B909-4BE46EB73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25090"/>
            <a:ext cx="3967264" cy="1995055"/>
          </a:xfrm>
        </p:spPr>
        <p:txBody>
          <a:bodyPr/>
          <a:lstStyle/>
          <a:p>
            <a:r>
              <a:rPr lang="en-US"/>
              <a:t>Unstable Material</a:t>
            </a:r>
          </a:p>
          <a:p>
            <a:r>
              <a:rPr lang="en-US"/>
              <a:t>AKA (Sugar Sand)</a:t>
            </a:r>
          </a:p>
          <a:p>
            <a:r>
              <a:rPr lang="en-US"/>
              <a:t>Water intrusion </a:t>
            </a:r>
          </a:p>
          <a:p>
            <a:endParaRPr lang="en-US"/>
          </a:p>
        </p:txBody>
      </p:sp>
      <p:pic>
        <p:nvPicPr>
          <p:cNvPr id="39938" name="Picture 2" descr="Image result for type c soil">
            <a:extLst>
              <a:ext uri="{FF2B5EF4-FFF2-40B4-BE49-F238E27FC236}">
                <a16:creationId xmlns:a16="http://schemas.microsoft.com/office/drawing/2014/main" id="{D360ADED-FC9B-4711-8C4D-96FE264FC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586" y="1546342"/>
            <a:ext cx="5905500" cy="4067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08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39656-C319-4269-9BE4-F8BEB49EE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07" y="1315551"/>
            <a:ext cx="4030964" cy="631084"/>
          </a:xfrm>
        </p:spPr>
        <p:txBody>
          <a:bodyPr>
            <a:normAutofit/>
          </a:bodyPr>
          <a:lstStyle/>
          <a:p>
            <a:r>
              <a:rPr lang="en-US" sz="3600"/>
              <a:t>Sloping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51301-237C-4786-AD24-881BAAA66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9107" y="2130798"/>
            <a:ext cx="4030963" cy="389011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Allowed for all Soil Types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Type A: ¾ to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 (54 degrees)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Type B: 1 to 1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(45 degrees)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Type C: 1 ½ to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 (34 degrees) </a:t>
            </a:r>
          </a:p>
          <a:p>
            <a:endParaRPr lang="en-US" sz="2400"/>
          </a:p>
        </p:txBody>
      </p:sp>
      <p:pic>
        <p:nvPicPr>
          <p:cNvPr id="5" name="Picture Placeholder 4" descr="DSC02334.JPG">
            <a:extLst>
              <a:ext uri="{FF2B5EF4-FFF2-40B4-BE49-F238E27FC236}">
                <a16:creationId xmlns:a16="http://schemas.microsoft.com/office/drawing/2014/main" id="{9AF48B51-0D4C-4D13-8300-9ED737C982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10815"/>
          <a:stretch/>
        </p:blipFill>
        <p:spPr>
          <a:xfrm>
            <a:off x="3372702" y="2797835"/>
            <a:ext cx="1818853" cy="1802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CEC99C7-4C64-4160-A4BF-7C3BFF482FC5}"/>
              </a:ext>
            </a:extLst>
          </p:cNvPr>
          <p:cNvGrpSpPr>
            <a:grpSpLocks noChangeAspect="1"/>
          </p:cNvGrpSpPr>
          <p:nvPr/>
        </p:nvGrpSpPr>
        <p:grpSpPr>
          <a:xfrm>
            <a:off x="5963040" y="1180457"/>
            <a:ext cx="5165403" cy="4758025"/>
            <a:chOff x="5736496" y="1112363"/>
            <a:chExt cx="5328812" cy="4908546"/>
          </a:xfrm>
        </p:grpSpPr>
        <p:pic>
          <p:nvPicPr>
            <p:cNvPr id="6" name="Picture 2" descr="type a slope">
              <a:extLst>
                <a:ext uri="{FF2B5EF4-FFF2-40B4-BE49-F238E27FC236}">
                  <a16:creationId xmlns:a16="http://schemas.microsoft.com/office/drawing/2014/main" id="{341D2CFC-4FC4-4D7C-83A9-6A500EAC9D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14050" b="22159"/>
            <a:stretch/>
          </p:blipFill>
          <p:spPr bwMode="auto">
            <a:xfrm>
              <a:off x="5736496" y="1112363"/>
              <a:ext cx="5328812" cy="16685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2" descr="type b slope">
              <a:extLst>
                <a:ext uri="{FF2B5EF4-FFF2-40B4-BE49-F238E27FC236}">
                  <a16:creationId xmlns:a16="http://schemas.microsoft.com/office/drawing/2014/main" id="{7FA20959-0053-412E-BBA5-8290B9E21FC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t="15765" b="20437"/>
            <a:stretch/>
          </p:blipFill>
          <p:spPr bwMode="auto">
            <a:xfrm>
              <a:off x="5736496" y="2780907"/>
              <a:ext cx="5328812" cy="16685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3" descr="type c slope">
              <a:extLst>
                <a:ext uri="{FF2B5EF4-FFF2-40B4-BE49-F238E27FC236}">
                  <a16:creationId xmlns:a16="http://schemas.microsoft.com/office/drawing/2014/main" id="{C816C7E0-3B88-45E4-B027-FC68041B99F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t="17755" b="21947"/>
            <a:stretch/>
          </p:blipFill>
          <p:spPr bwMode="auto">
            <a:xfrm>
              <a:off x="5736496" y="4459992"/>
              <a:ext cx="5328812" cy="15609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24005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4F7B7-24F5-43AD-A647-77AA19F72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3" y="1392269"/>
            <a:ext cx="3932237" cy="621357"/>
          </a:xfrm>
        </p:spPr>
        <p:txBody>
          <a:bodyPr/>
          <a:lstStyle/>
          <a:p>
            <a:r>
              <a:rPr lang="en-US" sz="3600"/>
              <a:t>Benching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AE45F-4667-4CD9-98A7-81D917994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Feasible for Type A &amp; B Soils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>
                <a:solidFill>
                  <a:schemeClr val="accent1"/>
                </a:solidFill>
              </a:rPr>
              <a:t>Type C Soil is not allowed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Must be constructed in accordance with Subpart P</a:t>
            </a:r>
          </a:p>
          <a:p>
            <a:endParaRPr lang="en-US"/>
          </a:p>
        </p:txBody>
      </p:sp>
      <p:pic>
        <p:nvPicPr>
          <p:cNvPr id="9220" name="Picture 4" descr="Image result for benching excavation">
            <a:extLst>
              <a:ext uri="{FF2B5EF4-FFF2-40B4-BE49-F238E27FC236}">
                <a16:creationId xmlns:a16="http://schemas.microsoft.com/office/drawing/2014/main" id="{75A67AF7-6B75-47EC-8180-4DBE1732DE1F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" b="4717"/>
          <a:stretch>
            <a:fillRect/>
          </a:stretch>
        </p:blipFill>
        <p:spPr bwMode="auto"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729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4E53-6148-4D1F-818D-74002BFEE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3" y="1392270"/>
            <a:ext cx="3932237" cy="582446"/>
          </a:xfrm>
        </p:spPr>
        <p:txBody>
          <a:bodyPr>
            <a:noAutofit/>
          </a:bodyPr>
          <a:lstStyle/>
          <a:p>
            <a:r>
              <a:rPr lang="en-US" sz="3600"/>
              <a:t>Shielding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85F0E-5606-4037-8848-09D623BB6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Trench Boxes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Steel 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Combinations of Protective Systems</a:t>
            </a:r>
          </a:p>
          <a:p>
            <a:endParaRPr lang="en-US"/>
          </a:p>
        </p:txBody>
      </p:sp>
      <p:pic>
        <p:nvPicPr>
          <p:cNvPr id="10242" name="Picture 2" descr="Image result for trench box">
            <a:extLst>
              <a:ext uri="{FF2B5EF4-FFF2-40B4-BE49-F238E27FC236}">
                <a16:creationId xmlns:a16="http://schemas.microsoft.com/office/drawing/2014/main" id="{0027A412-6CE5-47DC-9733-E6DE9EA1FD6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972" y="1363085"/>
            <a:ext cx="6172200" cy="462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83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8D322-A989-491B-89E5-32EE59DBE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3" y="1361491"/>
            <a:ext cx="3932237" cy="632679"/>
          </a:xfrm>
        </p:spPr>
        <p:txBody>
          <a:bodyPr>
            <a:normAutofit/>
          </a:bodyPr>
          <a:lstStyle/>
          <a:p>
            <a:r>
              <a:rPr lang="en-US" sz="3600"/>
              <a:t>Shielding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FFB4A-EED4-4076-BB4D-00F86DAF7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Does </a:t>
            </a:r>
            <a:r>
              <a:rPr lang="en-US" sz="2000" b="1"/>
              <a:t>NOT</a:t>
            </a:r>
            <a:r>
              <a:rPr lang="en-US" sz="2000"/>
              <a:t> protect against soil failures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Does </a:t>
            </a:r>
            <a:r>
              <a:rPr lang="en-US" sz="2000" b="1"/>
              <a:t>NOT</a:t>
            </a:r>
            <a:r>
              <a:rPr lang="en-US" sz="2000"/>
              <a:t> allow anyone to work outside the protection of the system being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Must be used in accordance with manufacturer recommendations</a:t>
            </a:r>
          </a:p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333B5D-44F4-4E0D-AA1F-E66928607420}"/>
              </a:ext>
            </a:extLst>
          </p:cNvPr>
          <p:cNvSpPr/>
          <p:nvPr/>
        </p:nvSpPr>
        <p:spPr>
          <a:xfrm>
            <a:off x="7096841" y="1084492"/>
            <a:ext cx="314701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0" u="sng" cap="none" spc="0">
                <a:ln w="0"/>
                <a:solidFill>
                  <a:schemeClr val="accent1"/>
                </a:solidFill>
                <a:latin typeface="Barlow" panose="00000800000000000000" pitchFamily="2" charset="0"/>
              </a:rPr>
              <a:t>Common Failures</a:t>
            </a:r>
          </a:p>
        </p:txBody>
      </p:sp>
      <p:pic>
        <p:nvPicPr>
          <p:cNvPr id="11266" name="Picture 2" descr="Image result for trench box failures">
            <a:extLst>
              <a:ext uri="{FF2B5EF4-FFF2-40B4-BE49-F238E27FC236}">
                <a16:creationId xmlns:a16="http://schemas.microsoft.com/office/drawing/2014/main" id="{E5C3FED0-6318-481F-BC96-DFCD33664281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" b="3445"/>
          <a:stretch>
            <a:fillRect/>
          </a:stretch>
        </p:blipFill>
        <p:spPr bwMode="auto">
          <a:xfrm>
            <a:off x="5154346" y="1749425"/>
            <a:ext cx="3227654" cy="2090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Outside slough-in close up.JPG">
            <a:extLst>
              <a:ext uri="{FF2B5EF4-FFF2-40B4-BE49-F238E27FC236}">
                <a16:creationId xmlns:a16="http://schemas.microsoft.com/office/drawing/2014/main" id="{5276673D-63AB-4BAC-AA36-1CCCB9173EE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469046" y="1749425"/>
            <a:ext cx="3399104" cy="2090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6" descr="Belly Slough-in with Trench Box.JPG">
            <a:extLst>
              <a:ext uri="{FF2B5EF4-FFF2-40B4-BE49-F238E27FC236}">
                <a16:creationId xmlns:a16="http://schemas.microsoft.com/office/drawing/2014/main" id="{E6E985AE-498C-4A35-A45D-7D481CBDB43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154346" y="3943350"/>
            <a:ext cx="4542104" cy="2643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881EF83-2D19-4852-8854-58137D228B5B}"/>
              </a:ext>
            </a:extLst>
          </p:cNvPr>
          <p:cNvSpPr/>
          <p:nvPr/>
        </p:nvSpPr>
        <p:spPr>
          <a:xfrm rot="1056077">
            <a:off x="7328963" y="2299343"/>
            <a:ext cx="496803" cy="150083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ECFB90-2A29-47E2-8355-317DA76A415B}"/>
              </a:ext>
            </a:extLst>
          </p:cNvPr>
          <p:cNvSpPr/>
          <p:nvPr/>
        </p:nvSpPr>
        <p:spPr>
          <a:xfrm rot="1056077">
            <a:off x="5803348" y="4149833"/>
            <a:ext cx="2399694" cy="227068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D83BA4B-B6E5-4572-A6F5-DAA78B37D114}"/>
              </a:ext>
            </a:extLst>
          </p:cNvPr>
          <p:cNvSpPr/>
          <p:nvPr/>
        </p:nvSpPr>
        <p:spPr>
          <a:xfrm rot="19703349">
            <a:off x="9046154" y="2130974"/>
            <a:ext cx="1730694" cy="1500836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399A3F-BC68-4C43-B999-02F9AC401086}"/>
              </a:ext>
            </a:extLst>
          </p:cNvPr>
          <p:cNvSpPr txBox="1"/>
          <p:nvPr/>
        </p:nvSpPr>
        <p:spPr>
          <a:xfrm>
            <a:off x="9765158" y="3943350"/>
            <a:ext cx="20548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*The spacing between the sides of the excavation and the trench box should be backfilled with soil or other similar material to prevent the movement of the trench box. </a:t>
            </a:r>
            <a:endParaRPr lang="en-US" sz="1400" i="1"/>
          </a:p>
        </p:txBody>
      </p:sp>
    </p:spTree>
    <p:extLst>
      <p:ext uri="{BB962C8B-B14F-4D97-AF65-F5344CB8AC3E}">
        <p14:creationId xmlns:p14="http://schemas.microsoft.com/office/powerpoint/2010/main" val="1097679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E6F0-C58E-40A6-95D2-184A1530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07" y="1392269"/>
            <a:ext cx="4030963" cy="601901"/>
          </a:xfrm>
        </p:spPr>
        <p:txBody>
          <a:bodyPr>
            <a:normAutofit/>
          </a:bodyPr>
          <a:lstStyle/>
          <a:p>
            <a:r>
              <a:rPr lang="en-US" sz="3600"/>
              <a:t>Trench Boxes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FC96C-FA52-42F8-B1FD-6CC0C423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9107" y="2188723"/>
            <a:ext cx="4030963" cy="4458820"/>
          </a:xfrm>
        </p:spPr>
        <p:txBody>
          <a:bodyPr>
            <a:normAutofit/>
          </a:bodyPr>
          <a:lstStyle/>
          <a:p>
            <a:r>
              <a:rPr lang="en-US" sz="1800"/>
              <a:t>Unlike a shoring system, trench box's primary purpose is NOT to support the face of the trench.</a:t>
            </a:r>
          </a:p>
          <a:p>
            <a:r>
              <a:rPr lang="en-US" sz="1800"/>
              <a:t>Primary purpose is to protect worker’s inside from cave-ins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Braces/Spreaders must be approved material by manufacturer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Braces must be free of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Safety Pins must be in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Adequate access must be provided</a:t>
            </a:r>
          </a:p>
          <a:p>
            <a:endParaRPr lang="en-US"/>
          </a:p>
        </p:txBody>
      </p:sp>
      <p:pic>
        <p:nvPicPr>
          <p:cNvPr id="13314" name="Picture 2" descr="Image result for damaged trench box">
            <a:extLst>
              <a:ext uri="{FF2B5EF4-FFF2-40B4-BE49-F238E27FC236}">
                <a16:creationId xmlns:a16="http://schemas.microsoft.com/office/drawing/2014/main" id="{2DBABAAF-DCC9-4AF7-A52B-CFC4800D4EE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0" b="16750"/>
          <a:stretch>
            <a:fillRect/>
          </a:stretch>
        </p:blipFill>
        <p:spPr bwMode="auto">
          <a:xfrm>
            <a:off x="5481972" y="1333901"/>
            <a:ext cx="6172200" cy="462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766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2443-5966-47B2-8279-35AD7549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833" y="1392270"/>
            <a:ext cx="3932237" cy="533808"/>
          </a:xfrm>
        </p:spPr>
        <p:txBody>
          <a:bodyPr/>
          <a:lstStyle/>
          <a:p>
            <a:r>
              <a:rPr lang="en-US"/>
              <a:t>Shoring Systems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E63A4-D930-42B4-86CE-1EB65327E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7832" y="2237362"/>
            <a:ext cx="3932237" cy="3783546"/>
          </a:xfr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n-US" sz="2000" b="1" u="sng"/>
              <a:t>Reasons to Shore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/>
              <a:t>Utilized when protecting of adjacent buildings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/>
              <a:t>Protecting existing systems (sidewalks, roadways, etc.)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/>
              <a:t>Real-estate is not available to utilize conventional systems 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/>
              <a:t>May reduce $ to straight cut and shore verses sloping or shielding </a:t>
            </a:r>
          </a:p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CAC3F5D-19F5-40DF-96D5-B9B7F6CBA94D}"/>
              </a:ext>
            </a:extLst>
          </p:cNvPr>
          <p:cNvSpPr txBox="1">
            <a:spLocks/>
          </p:cNvSpPr>
          <p:nvPr/>
        </p:nvSpPr>
        <p:spPr>
          <a:xfrm>
            <a:off x="5306501" y="1378182"/>
            <a:ext cx="2465431" cy="2287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08534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08534"/>
              </a:buClr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ECB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sng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Shoring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Sheet Pile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Pneumatic Struts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Hydraulic Struts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Screw Jack Struts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Timber Shoring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Lagging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15F2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14042"/>
                </a:solidFill>
                <a:effectLst/>
                <a:uLnTx/>
                <a:uFillTx/>
                <a:latin typeface="Barlow Medium"/>
                <a:ea typeface="+mn-ea"/>
                <a:cs typeface="Arial" pitchFamily="34" charset="0"/>
              </a:rPr>
              <a:t>Engineered Systems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0853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14042"/>
              </a:solidFill>
              <a:effectLst/>
              <a:uLnTx/>
              <a:uFillTx/>
              <a:latin typeface="Barlow Medium"/>
              <a:ea typeface="+mn-ea"/>
              <a:cs typeface="+mn-cs"/>
            </a:endParaRPr>
          </a:p>
        </p:txBody>
      </p:sp>
      <p:pic>
        <p:nvPicPr>
          <p:cNvPr id="14338" name="Picture 2" descr="Image result for sheet pile shoring">
            <a:extLst>
              <a:ext uri="{FF2B5EF4-FFF2-40B4-BE49-F238E27FC236}">
                <a16:creationId xmlns:a16="http://schemas.microsoft.com/office/drawing/2014/main" id="{49924CBD-BC25-4469-93CD-85778042B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69" y="1487858"/>
            <a:ext cx="3619500" cy="189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Image result for pneumatic shoring">
            <a:extLst>
              <a:ext uri="{FF2B5EF4-FFF2-40B4-BE49-F238E27FC236}">
                <a16:creationId xmlns:a16="http://schemas.microsoft.com/office/drawing/2014/main" id="{F1D45621-A006-4E1A-BFF5-B737BBBC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69" y="3665845"/>
            <a:ext cx="3619500" cy="2253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Image result for timber shoring">
            <a:extLst>
              <a:ext uri="{FF2B5EF4-FFF2-40B4-BE49-F238E27FC236}">
                <a16:creationId xmlns:a16="http://schemas.microsoft.com/office/drawing/2014/main" id="{39CB1191-4C1A-46E4-ABC9-ABE5A0B7E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3"/>
          <a:stretch/>
        </p:blipFill>
        <p:spPr bwMode="auto">
          <a:xfrm>
            <a:off x="5153867" y="3665845"/>
            <a:ext cx="2960806" cy="2253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210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16EEC-F40A-4A74-8367-AE69CEFC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04" y="1537855"/>
            <a:ext cx="10789596" cy="822960"/>
          </a:xfrm>
        </p:spPr>
        <p:txBody>
          <a:bodyPr>
            <a:normAutofit/>
          </a:bodyPr>
          <a:lstStyle/>
          <a:p>
            <a:r>
              <a:rPr lang="en-US" sz="4000"/>
              <a:t>Shielding VS Shoring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410E-7632-4B24-AD21-7F04B3BC0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204" y="2626467"/>
            <a:ext cx="11157626" cy="3441823"/>
          </a:xfrm>
        </p:spPr>
        <p:txBody>
          <a:bodyPr/>
          <a:lstStyle/>
          <a:p>
            <a:r>
              <a:rPr lang="en-US"/>
              <a:t>Shielding does not protect against soil failures (trench box)</a:t>
            </a:r>
          </a:p>
          <a:p>
            <a:r>
              <a:rPr lang="en-US"/>
              <a:t>Shoring systems support the face of the trench, shielding systems do not</a:t>
            </a:r>
          </a:p>
          <a:p>
            <a:r>
              <a:rPr lang="en-US"/>
              <a:t>The primary purpose of a shielding system is to protect workers inside from potential collapse</a:t>
            </a:r>
          </a:p>
        </p:txBody>
      </p:sp>
    </p:spTree>
    <p:extLst>
      <p:ext uri="{BB962C8B-B14F-4D97-AF65-F5344CB8AC3E}">
        <p14:creationId xmlns:p14="http://schemas.microsoft.com/office/powerpoint/2010/main" val="2987819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06414-8995-4D1C-8A20-37674A8F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748" y="454015"/>
            <a:ext cx="3932237" cy="1180232"/>
          </a:xfrm>
        </p:spPr>
        <p:txBody>
          <a:bodyPr>
            <a:normAutofit/>
          </a:bodyPr>
          <a:lstStyle/>
          <a:p>
            <a:r>
              <a:rPr lang="en-US" sz="3600"/>
              <a:t>Rescue 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55C78-3629-408A-8367-BC88545B9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ea typeface="Calibri" panose="020F0502020204030204" pitchFamily="34" charset="0"/>
                <a:cs typeface="Times New Roman" panose="02020603050405020304" pitchFamily="18" charset="0"/>
              </a:rPr>
              <a:t>Always h</a:t>
            </a:r>
            <a:r>
              <a:rPr lang="en-US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ave a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Consider all hazards and how likely they are to occur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hat means of rescue are available?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Some remote areas are not afforded the luxury of having a trained crew nearby, therefore other arrangements should be considered</a:t>
            </a:r>
          </a:p>
          <a:p>
            <a:endParaRPr lang="en-US" sz="18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pic>
        <p:nvPicPr>
          <p:cNvPr id="32770" name="Picture 2" descr="Image result for trench rescue">
            <a:extLst>
              <a:ext uri="{FF2B5EF4-FFF2-40B4-BE49-F238E27FC236}">
                <a16:creationId xmlns:a16="http://schemas.microsoft.com/office/drawing/2014/main" id="{BF50B5E2-8D75-4DBA-8628-C4AFB431B10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1" r="16731"/>
          <a:stretch>
            <a:fillRect/>
          </a:stretch>
        </p:blipFill>
        <p:spPr bwMode="auto">
          <a:xfrm>
            <a:off x="5710035" y="264250"/>
            <a:ext cx="6205537" cy="5601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0508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594B-701B-4AAB-90D8-3344390E9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748" y="454015"/>
            <a:ext cx="3932237" cy="878674"/>
          </a:xfrm>
        </p:spPr>
        <p:txBody>
          <a:bodyPr/>
          <a:lstStyle/>
          <a:p>
            <a:r>
              <a:rPr lang="en-US" sz="3600"/>
              <a:t>Rescue</a:t>
            </a:r>
            <a:r>
              <a:rPr lang="en-US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BF294-CF65-483B-8D92-CCC2731A3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Rescue typically =‘s Recovery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Most rescues/recovery takes approximately 4-6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Rescuers must protect themselves before they can help the workers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Rescues are equipment &amp; labor intensive</a:t>
            </a:r>
          </a:p>
        </p:txBody>
      </p:sp>
      <p:pic>
        <p:nvPicPr>
          <p:cNvPr id="5" name="Content Placeholder 6" descr="DSC01525.JPG">
            <a:extLst>
              <a:ext uri="{FF2B5EF4-FFF2-40B4-BE49-F238E27FC236}">
                <a16:creationId xmlns:a16="http://schemas.microsoft.com/office/drawing/2014/main" id="{10DB6220-B505-47F3-BCEB-102D9C9137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8462" r="8462"/>
          <a:stretch>
            <a:fillRect/>
          </a:stretch>
        </p:blipFill>
        <p:spPr>
          <a:xfrm>
            <a:off x="5719763" y="263514"/>
            <a:ext cx="6205537" cy="560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8215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9979A-9A86-4B3F-BCF6-F2AFAA27B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43" y="1537855"/>
            <a:ext cx="10822757" cy="822960"/>
          </a:xfrm>
        </p:spPr>
        <p:txBody>
          <a:bodyPr>
            <a:normAutofit/>
          </a:bodyPr>
          <a:lstStyle/>
          <a:p>
            <a:r>
              <a:rPr lang="en-US" sz="4000"/>
              <a:t>The Numbers Surrounding Excavations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74A3-F9B2-47FD-9553-75B076E18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043" y="2502131"/>
            <a:ext cx="11129913" cy="3566160"/>
          </a:xfrm>
        </p:spPr>
        <p:txBody>
          <a:bodyPr>
            <a:normAutofit/>
          </a:bodyPr>
          <a:lstStyle/>
          <a:p>
            <a:r>
              <a:rPr lang="en-US" sz="2400" b="1"/>
              <a:t>20 Feet </a:t>
            </a:r>
            <a:r>
              <a:rPr lang="en-US" sz="2400"/>
              <a:t>– Engineered protection system is required</a:t>
            </a:r>
          </a:p>
          <a:p>
            <a:r>
              <a:rPr lang="en-US" sz="2400" b="1"/>
              <a:t>6 Feet </a:t>
            </a:r>
            <a:r>
              <a:rPr lang="en-US" sz="2400"/>
              <a:t>– Fall protection is needed around the excavation</a:t>
            </a:r>
          </a:p>
          <a:p>
            <a:r>
              <a:rPr lang="en-US" sz="2400" b="1"/>
              <a:t>5 Feet </a:t>
            </a:r>
            <a:r>
              <a:rPr lang="en-US" sz="2400"/>
              <a:t>–Excavations 5 feet deep or greater must be shored, sloped, benched or shielded to protect workers</a:t>
            </a:r>
          </a:p>
          <a:p>
            <a:r>
              <a:rPr lang="en-US" sz="2400" b="1"/>
              <a:t>4 Feet </a:t>
            </a:r>
            <a:r>
              <a:rPr lang="en-US" sz="2400"/>
              <a:t>– Access/Egress must be established for employees working in excavations</a:t>
            </a:r>
          </a:p>
          <a:p>
            <a:r>
              <a:rPr lang="en-US" sz="2400" b="1"/>
              <a:t>3 Feet </a:t>
            </a:r>
            <a:r>
              <a:rPr lang="en-US" sz="2400"/>
              <a:t>– If a ladder is used for access, it must extend 3ft past the landing</a:t>
            </a:r>
          </a:p>
          <a:p>
            <a:r>
              <a:rPr lang="en-US" sz="2400" b="1"/>
              <a:t>2 Feet </a:t>
            </a:r>
            <a:r>
              <a:rPr lang="en-US" sz="2400"/>
              <a:t>– Spoil piles must be maintained 2 ft from the edge of the excavation</a:t>
            </a:r>
          </a:p>
        </p:txBody>
      </p:sp>
    </p:spTree>
    <p:extLst>
      <p:ext uri="{BB962C8B-B14F-4D97-AF65-F5344CB8AC3E}">
        <p14:creationId xmlns:p14="http://schemas.microsoft.com/office/powerpoint/2010/main" val="709395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0CA-6A12-4380-A005-14564A89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Case Study 1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A9DBC-7090-468D-B50A-B0A672865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You must dig a 5ft deep excavation in class C Soil. </a:t>
            </a:r>
          </a:p>
          <a:p>
            <a:r>
              <a:rPr lang="en-US" sz="3200"/>
              <a:t>What must be done?</a:t>
            </a:r>
          </a:p>
        </p:txBody>
      </p:sp>
    </p:spTree>
    <p:extLst>
      <p:ext uri="{BB962C8B-B14F-4D97-AF65-F5344CB8AC3E}">
        <p14:creationId xmlns:p14="http://schemas.microsoft.com/office/powerpoint/2010/main" val="2426103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0CA-6A12-4380-A005-14564A89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Case Study 2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A9DBC-7090-468D-B50A-B0A672865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You must dig an 8ft deep excavation in class A Soil. </a:t>
            </a:r>
          </a:p>
          <a:p>
            <a:r>
              <a:rPr lang="en-US" sz="3200"/>
              <a:t>What must be done?</a:t>
            </a:r>
          </a:p>
        </p:txBody>
      </p:sp>
    </p:spTree>
    <p:extLst>
      <p:ext uri="{BB962C8B-B14F-4D97-AF65-F5344CB8AC3E}">
        <p14:creationId xmlns:p14="http://schemas.microsoft.com/office/powerpoint/2010/main" val="322173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0CA-6A12-4380-A005-14564A89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Case Study 3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A9DBC-7090-468D-B50A-B0A672865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/>
              <a:t>You must enter an existing trench after lunch. Earlier in the day there was a short rainstorm? </a:t>
            </a:r>
          </a:p>
          <a:p>
            <a:r>
              <a:rPr lang="en-US" sz="3200"/>
              <a:t>What must be done?    </a:t>
            </a:r>
          </a:p>
        </p:txBody>
      </p:sp>
    </p:spTree>
    <p:extLst>
      <p:ext uri="{BB962C8B-B14F-4D97-AF65-F5344CB8AC3E}">
        <p14:creationId xmlns:p14="http://schemas.microsoft.com/office/powerpoint/2010/main" val="3973408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0CA-6A12-4380-A005-14564A89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Questions?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A9DBC-7090-468D-B50A-B0A672865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4231353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414042"/>
      </a:dk1>
      <a:lt1>
        <a:sysClr val="window" lastClr="FFFFFF"/>
      </a:lt1>
      <a:dk2>
        <a:srgbClr val="414042"/>
      </a:dk2>
      <a:lt2>
        <a:srgbClr val="EAEAEA"/>
      </a:lt2>
      <a:accent1>
        <a:srgbClr val="6DB844"/>
      </a:accent1>
      <a:accent2>
        <a:srgbClr val="006338"/>
      </a:accent2>
      <a:accent3>
        <a:srgbClr val="A5A5A5"/>
      </a:accent3>
      <a:accent4>
        <a:srgbClr val="A7D58B"/>
      </a:accent4>
      <a:accent5>
        <a:srgbClr val="124A6C"/>
      </a:accent5>
      <a:accent6>
        <a:srgbClr val="70AD47"/>
      </a:accent6>
      <a:hlink>
        <a:srgbClr val="6DB844"/>
      </a:hlink>
      <a:folHlink>
        <a:srgbClr val="E9F4E2"/>
      </a:folHlink>
    </a:clrScheme>
    <a:fontScheme name="Trinity">
      <a:majorFont>
        <a:latin typeface="Barlow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7F00F4E-7746-4C74-A54C-40FEEF2A6113}" vid="{D7434F0E-04FD-430F-A1C3-9F2D86B49A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1B85721C72A040AA62DA20BD153573" ma:contentTypeVersion="18" ma:contentTypeDescription="Create a new document." ma:contentTypeScope="" ma:versionID="bbd4d533f5f687404bc0b13844039dd6">
  <xsd:schema xmlns:xsd="http://www.w3.org/2001/XMLSchema" xmlns:xs="http://www.w3.org/2001/XMLSchema" xmlns:p="http://schemas.microsoft.com/office/2006/metadata/properties" xmlns:ns2="1e745707-3d63-4be6-843c-80a4794de27c" xmlns:ns3="562f9cf0-07b2-4ced-aaea-1f3b1c3c8a9b" targetNamespace="http://schemas.microsoft.com/office/2006/metadata/properties" ma:root="true" ma:fieldsID="bcc2506d9dcc1c2eccb33ae728f1aa4c" ns2:_="" ns3:_="">
    <xsd:import namespace="1e745707-3d63-4be6-843c-80a4794de27c"/>
    <xsd:import namespace="562f9cf0-07b2-4ced-aaea-1f3b1c3c8a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745707-3d63-4be6-843c-80a4794de2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6847738-4bb9-4da3-b9e1-c7abf87a75a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f9cf0-07b2-4ced-aaea-1f3b1c3c8a9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1fb0fd8-a4e0-4ab5-bdbd-dd0d4fbc44be}" ma:internalName="TaxCatchAll" ma:showField="CatchAllData" ma:web="562f9cf0-07b2-4ced-aaea-1f3b1c3c8a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e745707-3d63-4be6-843c-80a4794de27c">
      <Terms xmlns="http://schemas.microsoft.com/office/infopath/2007/PartnerControls"/>
    </lcf76f155ced4ddcb4097134ff3c332f>
    <TaxCatchAll xmlns="562f9cf0-07b2-4ced-aaea-1f3b1c3c8a9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B11D88-260D-41FA-94AA-F7743848FB7E}"/>
</file>

<file path=customXml/itemProps2.xml><?xml version="1.0" encoding="utf-8"?>
<ds:datastoreItem xmlns:ds="http://schemas.openxmlformats.org/officeDocument/2006/customXml" ds:itemID="{1C6EB470-3815-400D-AB1B-8FFC3CFB6FA2}">
  <ds:schemaRefs>
    <ds:schemaRef ds:uri="3984288d-9748-4812-b328-2cfd41b73a8d"/>
    <ds:schemaRef ds:uri="f06b3815-9dad-4ffb-b7a7-f62864ce50b1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BB6E945F-1F3F-4EF8-9B94-B5CCE8B896F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OSHA Compliance Template</Template>
  <Application>Microsoft Office PowerPoint</Application>
  <PresentationFormat>Widescreen</PresentationFormat>
  <Slides>29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Introduction</vt:lpstr>
      <vt:lpstr>PowerPoint Presentation</vt:lpstr>
      <vt:lpstr>Trench Anatomy</vt:lpstr>
      <vt:lpstr>Special Requirements</vt:lpstr>
      <vt:lpstr>Competent Person</vt:lpstr>
      <vt:lpstr>Inspection</vt:lpstr>
      <vt:lpstr>Inspection Criteria</vt:lpstr>
      <vt:lpstr>Access &amp; Egress</vt:lpstr>
      <vt:lpstr>Fall Exposures</vt:lpstr>
      <vt:lpstr>Type A Soil</vt:lpstr>
      <vt:lpstr>Type B Soil</vt:lpstr>
      <vt:lpstr>Type C 60 Soil</vt:lpstr>
      <vt:lpstr>Soil Analysis &amp; Testing</vt:lpstr>
      <vt:lpstr>Type C 80 Soil</vt:lpstr>
      <vt:lpstr>Sloping</vt:lpstr>
      <vt:lpstr>Benching</vt:lpstr>
      <vt:lpstr>Shielding</vt:lpstr>
      <vt:lpstr>Shielding</vt:lpstr>
      <vt:lpstr>Trench Boxes</vt:lpstr>
      <vt:lpstr>Shoring Systems</vt:lpstr>
      <vt:lpstr>Shielding VS Shoring</vt:lpstr>
      <vt:lpstr>Rescue Scenarios</vt:lpstr>
      <vt:lpstr>Rescue </vt:lpstr>
      <vt:lpstr>The Numbers Surrounding Excavations</vt:lpstr>
      <vt:lpstr>Case Study 1 </vt:lpstr>
      <vt:lpstr>Case Study 2 </vt:lpstr>
      <vt:lpstr>Case Study 3 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Edwards</dc:creator>
  <cp:revision>6</cp:revision>
  <dcterms:created xsi:type="dcterms:W3CDTF">2021-01-25T20:37:01Z</dcterms:created>
  <dcterms:modified xsi:type="dcterms:W3CDTF">2025-02-26T21:17:55Z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0x010100441B85721C72A040AA62DA20BD153573</vt:lpwstr>
  </property>
  <property fmtid="{D5CDD505-2E9C-101B-9397-08002B2CF9AE}" pid="3" name="Order">
    <vt:lpwstr>4521800.00000000</vt:lpwstr>
  </property>
  <property fmtid="{D5CDD505-2E9C-101B-9397-08002B2CF9AE}" pid="4" name="xd_Signature">
    <vt:lpwstr/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